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93" r:id="rId3"/>
    <p:sldId id="271" r:id="rId4"/>
    <p:sldId id="270" r:id="rId5"/>
    <p:sldId id="296" r:id="rId6"/>
    <p:sldId id="385" r:id="rId7"/>
    <p:sldId id="300" r:id="rId8"/>
    <p:sldId id="302" r:id="rId9"/>
    <p:sldId id="317" r:id="rId10"/>
    <p:sldId id="318" r:id="rId11"/>
    <p:sldId id="303" r:id="rId12"/>
    <p:sldId id="319" r:id="rId13"/>
    <p:sldId id="401" r:id="rId14"/>
    <p:sldId id="308" r:id="rId15"/>
    <p:sldId id="405" r:id="rId16"/>
    <p:sldId id="309" r:id="rId17"/>
    <p:sldId id="386" r:id="rId18"/>
    <p:sldId id="402" r:id="rId19"/>
    <p:sldId id="304" r:id="rId20"/>
    <p:sldId id="390" r:id="rId21"/>
    <p:sldId id="391" r:id="rId22"/>
    <p:sldId id="403" r:id="rId23"/>
    <p:sldId id="400" r:id="rId24"/>
    <p:sldId id="323" r:id="rId25"/>
    <p:sldId id="396" r:id="rId26"/>
    <p:sldId id="4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1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35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1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 statements for </a:t>
            </a:r>
            <a:r>
              <a:rPr lang="en-US" dirty="0" err="1"/>
              <a:t>numerics</a:t>
            </a:r>
            <a:r>
              <a:rPr lang="en-US" dirty="0"/>
              <a:t>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03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By default, numbers are assigned the variable class </a:t>
            </a:r>
            <a:r>
              <a:rPr lang="en-US" dirty="0">
                <a:latin typeface="Courier" pitchFamily="2" charset="0"/>
              </a:rPr>
              <a:t>&lt;double&gt;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contrast, string arrays and character arrays provide storage for text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quotation marks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char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apostrophe’s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0C28-1B55-5340-AD24-5A01AF1BD861}"/>
              </a:ext>
            </a:extLst>
          </p:cNvPr>
          <p:cNvSpPr txBox="1"/>
          <p:nvPr/>
        </p:nvSpPr>
        <p:spPr>
          <a:xfrm>
            <a:off x="2251741" y="5476305"/>
            <a:ext cx="7027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Certain functions only perform operations on variables of the same class!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E90D4-DE98-6A44-8907-EB78DA4F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6" y="3600770"/>
            <a:ext cx="95504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3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initial value is called </a:t>
            </a:r>
            <a:r>
              <a:rPr lang="en-US" b="1" dirty="0"/>
              <a:t>initializing</a:t>
            </a:r>
            <a:r>
              <a:rPr lang="en-US" dirty="0"/>
              <a:t> the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to a variable is called </a:t>
            </a:r>
            <a:r>
              <a:rPr lang="en-US" b="1" dirty="0"/>
              <a:t>incrementing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How can we subtract? Called </a:t>
            </a:r>
            <a:r>
              <a:rPr lang="en-US" b="1" dirty="0"/>
              <a:t>decrementing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7248A4-4BEA-0249-8FB3-270BB213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7"/>
          <a:stretch/>
        </p:blipFill>
        <p:spPr>
          <a:xfrm>
            <a:off x="7651597" y="5038773"/>
            <a:ext cx="3016082" cy="154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C8A2C-433C-DA4A-AB2E-95478C456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2"/>
          <a:stretch/>
        </p:blipFill>
        <p:spPr>
          <a:xfrm>
            <a:off x="7651597" y="3096114"/>
            <a:ext cx="3016082" cy="17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169FD-EA11-1746-BF0E-06FA2F06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669" b="14391"/>
          <a:stretch/>
        </p:blipFill>
        <p:spPr>
          <a:xfrm>
            <a:off x="7651597" y="1285885"/>
            <a:ext cx="3016082" cy="157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975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strings and numbers using &lt; </a:t>
            </a:r>
            <a:r>
              <a:rPr lang="en-US" dirty="0">
                <a:latin typeface="Courier" pitchFamily="2" charset="0"/>
              </a:rPr>
              <a:t>+</a:t>
            </a:r>
            <a:r>
              <a:rPr lang="en-US" dirty="0"/>
              <a:t> &gt;</a:t>
            </a:r>
          </a:p>
          <a:p>
            <a:r>
              <a:rPr lang="en-US" dirty="0"/>
              <a:t>Won’t always work with characters so stick with “ 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19F6-AC9B-5044-BE9C-758F1A58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20" y="3056079"/>
            <a:ext cx="5139360" cy="2402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95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20"/>
            <a:ext cx="10515600" cy="4501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Setting variable names to numeric values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Assigning strings as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Join strings and numbers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Incrementing with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232111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/>
        </p:nvGraphicFramePr>
        <p:xfrm>
          <a:off x="668284" y="1736208"/>
          <a:ext cx="108554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209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104223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sqrt(x)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Square root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Adding numbers in a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93945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exp</a:t>
                      </a:r>
                      <a:r>
                        <a:rPr lang="en-US" sz="2200" b="1" i="0" dirty="0">
                          <a:latin typeface="Courier" pitchFamily="2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Exponent (e</a:t>
                      </a:r>
                      <a:r>
                        <a:rPr lang="en-US" sz="2200" b="0" i="0" baseline="30000" dirty="0"/>
                        <a:t>x</a:t>
                      </a:r>
                      <a:r>
                        <a:rPr lang="en-US" sz="2200" b="0" i="0" baseline="0" dirty="0"/>
                        <a:t>)</a:t>
                      </a:r>
                      <a:endParaRPr lang="en-US" sz="22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abs(x)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Absolute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e (natural log)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log10(x)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factorial(x)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Factorial function x!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sin(x) (and other trig)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Trigonometric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round(x)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Rounds to nearest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7510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floor(x) (alt: ceil(x))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Floor or ceiling rounding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129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788963-E79C-0B4C-8B94-CDF3CAC5E387}"/>
              </a:ext>
            </a:extLst>
          </p:cNvPr>
          <p:cNvSpPr txBox="1"/>
          <p:nvPr/>
        </p:nvSpPr>
        <p:spPr>
          <a:xfrm>
            <a:off x="1201299" y="6181158"/>
            <a:ext cx="1883849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urier" pitchFamily="2" charset="0"/>
              </a:rPr>
              <a:t>help </a:t>
            </a:r>
            <a:r>
              <a:rPr lang="en-US" sz="2200" dirty="0" err="1">
                <a:latin typeface="Courier" pitchFamily="2" charset="0"/>
              </a:rPr>
              <a:t>elfun</a:t>
            </a:r>
            <a:endParaRPr lang="en-US" sz="22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4C02-D95E-5247-B577-202F4DABAF4C}"/>
              </a:ext>
            </a:extLst>
          </p:cNvPr>
          <p:cNvSpPr txBox="1"/>
          <p:nvPr/>
        </p:nvSpPr>
        <p:spPr>
          <a:xfrm>
            <a:off x="3204587" y="6209534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helpful information on these functions</a:t>
            </a:r>
          </a:p>
        </p:txBody>
      </p:sp>
    </p:spTree>
    <p:extLst>
      <p:ext uri="{BB962C8B-B14F-4D97-AF65-F5344CB8AC3E}">
        <p14:creationId xmlns:p14="http://schemas.microsoft.com/office/powerpoint/2010/main" val="41027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3017-7C1B-CB62-0F35-65ACF391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206E-912E-D7EC-4C01-2741B71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open/close parentheses on the previous slide</a:t>
            </a:r>
          </a:p>
          <a:p>
            <a:r>
              <a:rPr lang="en-US" dirty="0"/>
              <a:t>This denotes *calling* a function:</a:t>
            </a:r>
          </a:p>
          <a:p>
            <a:endParaRPr lang="en-US" dirty="0"/>
          </a:p>
          <a:p>
            <a:r>
              <a:rPr lang="en-US" dirty="0"/>
              <a:t>E.g., the sin function is called with the open/close parentheses and an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E43A-EE45-3E70-9EB6-991045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0" y="3429000"/>
            <a:ext cx="2349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50D4C-9850-4E42-8160-8F00B23B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696"/>
            <a:ext cx="10515600" cy="4506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Absolute value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Square root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Rounding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Exponent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D588-A7AC-6B43-9499-F6A459DF24F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</p:spTree>
    <p:extLst>
      <p:ext uri="{BB962C8B-B14F-4D97-AF65-F5344CB8AC3E}">
        <p14:creationId xmlns:p14="http://schemas.microsoft.com/office/powerpoint/2010/main" val="420564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Helpful functions general to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44660"/>
              </p:ext>
            </p:extLst>
          </p:nvPr>
        </p:nvGraphicFramePr>
        <p:xfrm>
          <a:off x="1841185" y="2168610"/>
          <a:ext cx="8509629" cy="355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85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63854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clc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screen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documentation in separate window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help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command-line 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4435"/>
                  </a:ext>
                </a:extLst>
              </a:tr>
              <a:tr h="363236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disp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Display the output on the command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Suppress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Wrap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0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9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464A-F213-5441-8CE2-779962F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are your biggest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B17A-67F6-9540-A0F0-AE5D4057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Syntax: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, space, function name, </a:t>
            </a:r>
            <a:r>
              <a:rPr lang="en-US" dirty="0" err="1"/>
              <a:t>eg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has identical syntax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0FC38-1908-5B46-BB89-E22EEC4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" y="2088640"/>
            <a:ext cx="3435505" cy="940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109C2-2AD0-FF48-BDDB-A5A33811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5" y="1940714"/>
            <a:ext cx="6789931" cy="297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20EA8-4395-D788-5C6C-C6CDC373B01A}"/>
              </a:ext>
            </a:extLst>
          </p:cNvPr>
          <p:cNvSpPr txBox="1"/>
          <p:nvPr/>
        </p:nvSpPr>
        <p:spPr>
          <a:xfrm>
            <a:off x="1689370" y="5120123"/>
            <a:ext cx="8813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Is </a:t>
            </a:r>
            <a:r>
              <a:rPr lang="en-US" sz="2800" dirty="0">
                <a:latin typeface="Courier" pitchFamily="2" charset="0"/>
              </a:rPr>
              <a:t>round</a:t>
            </a:r>
            <a:r>
              <a:rPr lang="en-US" sz="2800" dirty="0"/>
              <a:t> a function? How do you know? What about the variable classes on slide 9?</a:t>
            </a:r>
          </a:p>
        </p:txBody>
      </p:sp>
    </p:spTree>
    <p:extLst>
      <p:ext uri="{BB962C8B-B14F-4D97-AF65-F5344CB8AC3E}">
        <p14:creationId xmlns:p14="http://schemas.microsoft.com/office/powerpoint/2010/main" val="242272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475"/>
            <a:ext cx="10515600" cy="40327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variables and suppress the output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your workspace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to investigate </a:t>
            </a:r>
            <a:r>
              <a:rPr lang="en-US" dirty="0">
                <a:latin typeface="Courier" pitchFamily="2" charset="0"/>
              </a:rPr>
              <a:t>disp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it a function? What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>
                <a:latin typeface="Courier" pitchFamily="2" charset="0"/>
              </a:rPr>
              <a:t>string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we do when we get an error??!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364055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15" y="2729441"/>
            <a:ext cx="6831469" cy="16114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Getting into MATLAB</a:t>
            </a:r>
          </a:p>
          <a:p>
            <a:pPr marL="514350" indent="-514350">
              <a:buAutoNum type="arabicPeriod"/>
            </a:pPr>
            <a:r>
              <a:rPr lang="en-US" dirty="0"/>
              <a:t>Operators, variables and assignment statements 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7BA66-DFA1-164F-B395-B144B15AC3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DAE0-13C6-2449-B6AA-FAE8F2E2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1847"/>
            <a:ext cx="5606841" cy="4821168"/>
          </a:xfrm>
        </p:spPr>
        <p:txBody>
          <a:bodyPr>
            <a:noAutofit/>
          </a:bodyPr>
          <a:lstStyle/>
          <a:p>
            <a:r>
              <a:rPr lang="en-US" sz="2600" dirty="0"/>
              <a:t>A MATLAB script contains sequences of commands in text files that execute an algorithm</a:t>
            </a:r>
          </a:p>
          <a:p>
            <a:r>
              <a:rPr lang="en-US" sz="2600" dirty="0"/>
              <a:t>Files have the extension .m</a:t>
            </a:r>
          </a:p>
          <a:p>
            <a:r>
              <a:rPr lang="en-US" sz="2600" dirty="0"/>
              <a:t>Code for scripts are written in the editor window and executed at the MATLAB command line</a:t>
            </a:r>
          </a:p>
          <a:p>
            <a:r>
              <a:rPr lang="en-US" sz="2600" b="1" dirty="0"/>
              <a:t>Scripts are good to automate processes</a:t>
            </a:r>
          </a:p>
          <a:p>
            <a:r>
              <a:rPr lang="en-US" sz="2600" dirty="0"/>
              <a:t>Scripts can ‘call’ other scripts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D89F73-CA31-3641-A70A-539BC9A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25" y="1290136"/>
            <a:ext cx="6148955" cy="5195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51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Good scripts are organized into sections: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documentation to be used with the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Help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Includes author statements (who wrote the code? What does it do? etc.)</a:t>
            </a:r>
          </a:p>
          <a:p>
            <a:pPr lvl="1"/>
            <a:r>
              <a:rPr lang="en-US" dirty="0"/>
              <a:t>Common variables/functions/packages</a:t>
            </a:r>
          </a:p>
          <a:p>
            <a:pPr lvl="2"/>
            <a:r>
              <a:rPr lang="en-US" sz="2000" dirty="0"/>
              <a:t>Clear workspace, load data, define global variables, etc.</a:t>
            </a:r>
          </a:p>
          <a:p>
            <a:pPr lvl="1"/>
            <a:r>
              <a:rPr lang="en-US" dirty="0"/>
              <a:t>Break up different blocks of code for each segment of analysis</a:t>
            </a:r>
          </a:p>
          <a:p>
            <a:pPr lvl="1"/>
            <a:endParaRPr lang="en-US" dirty="0"/>
          </a:p>
          <a:p>
            <a:r>
              <a:rPr lang="en-US" sz="2800" dirty="0"/>
              <a:t>Readability is important: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Suppress all intermediate statements</a:t>
            </a:r>
          </a:p>
          <a:p>
            <a:pPr lvl="1"/>
            <a:r>
              <a:rPr lang="en-US" sz="2400" dirty="0"/>
              <a:t>Use white space (between sections, etc.) and intuitive variable names</a:t>
            </a:r>
          </a:p>
          <a:p>
            <a:pPr lvl="1"/>
            <a:r>
              <a:rPr lang="en-US" sz="2400" b="1" dirty="0"/>
              <a:t>Every section should be commented to describe what is being done</a:t>
            </a:r>
          </a:p>
          <a:p>
            <a:pPr lvl="1"/>
            <a:r>
              <a:rPr lang="en-US" sz="2400" dirty="0"/>
              <a:t>Wrapping text to keep column width consistent</a:t>
            </a:r>
          </a:p>
          <a:p>
            <a:pPr lvl="1"/>
            <a:endParaRPr lang="en-US" sz="2400" dirty="0"/>
          </a:p>
          <a:p>
            <a:r>
              <a:rPr lang="en-US" sz="2800" dirty="0"/>
              <a:t>Download and open up </a:t>
            </a:r>
            <a:r>
              <a:rPr lang="en-US" sz="2800" dirty="0" err="1"/>
              <a:t>CalculateCircleArea.m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97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run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Click the ”Play” button at the top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Enter the name on the command line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Call from another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04B67-E250-2C48-BA46-CDE8EBAE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12" y="982335"/>
            <a:ext cx="5833208" cy="2446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A940FD-3820-054E-8CD9-F673EB1B2F55}"/>
              </a:ext>
            </a:extLst>
          </p:cNvPr>
          <p:cNvSpPr/>
          <p:nvPr/>
        </p:nvSpPr>
        <p:spPr>
          <a:xfrm>
            <a:off x="9988062" y="1323853"/>
            <a:ext cx="612950" cy="585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E3243-4DD6-2943-BC05-08EBF6BE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0" y="976629"/>
            <a:ext cx="8099540" cy="5701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63B9-2F5C-EB46-8DFA-78AE238A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hard 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F6A8E-A0AC-084C-8821-82BAAB3C4D58}"/>
              </a:ext>
            </a:extLst>
          </p:cNvPr>
          <p:cNvSpPr txBox="1"/>
          <p:nvPr/>
        </p:nvSpPr>
        <p:spPr>
          <a:xfrm>
            <a:off x="393478" y="2534584"/>
            <a:ext cx="1426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Hard-coded values are fixed numbers. Minimize these as much as possible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885699-D776-5F49-BCD8-E13A217F7961}"/>
              </a:ext>
            </a:extLst>
          </p:cNvPr>
          <p:cNvSpPr/>
          <p:nvPr/>
        </p:nvSpPr>
        <p:spPr>
          <a:xfrm>
            <a:off x="2635847" y="4160007"/>
            <a:ext cx="1510146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A8888-226E-D541-914D-C4681E87C9FC}"/>
              </a:ext>
            </a:extLst>
          </p:cNvPr>
          <p:cNvSpPr/>
          <p:nvPr/>
        </p:nvSpPr>
        <p:spPr>
          <a:xfrm>
            <a:off x="3925271" y="4926504"/>
            <a:ext cx="845128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8D7A-2D3A-D342-8A81-38947CBD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scripts from other scripts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C086-137F-0341-A6D1-40D2286D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70" y="800101"/>
            <a:ext cx="4557329" cy="296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57AE3-A594-3048-9416-905A40C4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72" y="3717515"/>
            <a:ext cx="4557328" cy="314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A526F-0340-F342-B84C-36EB67365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5517"/>
            <a:ext cx="7735537" cy="396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65D3BE-84EE-254B-B2EC-B4FD1D3C7160}"/>
              </a:ext>
            </a:extLst>
          </p:cNvPr>
          <p:cNvSpPr/>
          <p:nvPr/>
        </p:nvSpPr>
        <p:spPr>
          <a:xfrm>
            <a:off x="482321" y="4377269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2E4C08-EB7C-0141-B90F-A1ADE27B7E0F}"/>
              </a:ext>
            </a:extLst>
          </p:cNvPr>
          <p:cNvSpPr/>
          <p:nvPr/>
        </p:nvSpPr>
        <p:spPr>
          <a:xfrm>
            <a:off x="482321" y="4800975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E726C-7A14-474D-96A1-2EAEAA3E2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96" y="5559926"/>
            <a:ext cx="56134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3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A4024-A452-B442-8E4E-8129FA36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102" y="207917"/>
            <a:ext cx="8439360" cy="65183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box is 12 inches high, 8 inches long and 2 inches wide. Currently 30% of the box’s surface area is covered. Write a script that (1) calculates the surface area (SA) of the box, (2) calculates the amount of SA that is covered (e.g., 30%), and (3) displays the amount of the SA that is </a:t>
            </a:r>
            <a:r>
              <a:rPr lang="en-US" b="1" i="1" dirty="0"/>
              <a:t>uncovered</a:t>
            </a:r>
            <a:r>
              <a:rPr lang="en-US" dirty="0"/>
              <a:t> in a complete sentence. Use the formula below: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 = 2*l*w + 2*l*h + 2*h*w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to follow (same for HW):</a:t>
            </a:r>
          </a:p>
          <a:p>
            <a:pPr marL="514350" indent="-514350">
              <a:buAutoNum type="arabicPeriod"/>
            </a:pPr>
            <a:r>
              <a:rPr lang="en-US" dirty="0"/>
              <a:t>No hard-coded numbers beyond the minimum necessary</a:t>
            </a:r>
          </a:p>
          <a:p>
            <a:pPr marL="514350" indent="-514350">
              <a:buAutoNum type="arabicPeriod"/>
            </a:pPr>
            <a:r>
              <a:rPr lang="en-US" dirty="0"/>
              <a:t>Suppress everything that is not the script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(Unlike in HW, comments are included for you)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C51EB-E25C-3448-8B6F-9EECF851A217}"/>
              </a:ext>
            </a:extLst>
          </p:cNvPr>
          <p:cNvSpPr/>
          <p:nvPr/>
        </p:nvSpPr>
        <p:spPr>
          <a:xfrm>
            <a:off x="509531" y="2890391"/>
            <a:ext cx="2399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A7A3-6F41-1D4B-8A73-C3B4C13C1084}"/>
              </a:ext>
            </a:extLst>
          </p:cNvPr>
          <p:cNvSpPr txBox="1"/>
          <p:nvPr/>
        </p:nvSpPr>
        <p:spPr>
          <a:xfrm>
            <a:off x="3144982" y="0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Download lecture1_grpEx1_template.m and complete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268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351E-8949-C340-A9EA-DC96CB23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A1E3-C3E6-8C4A-AD97-49FE144E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Homework1 is due next Monday at 11:59PM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Make sure to label it according to the convention: HW1_&lt;Student ID&gt;_</a:t>
            </a:r>
            <a:r>
              <a:rPr lang="en-US" sz="3200" dirty="0" err="1"/>
              <a:t>script.m</a:t>
            </a:r>
            <a:r>
              <a:rPr lang="en-US" sz="3200" dirty="0"/>
              <a:t> (</a:t>
            </a:r>
            <a:r>
              <a:rPr lang="en-US" sz="3200" dirty="0" err="1"/>
              <a:t>eg</a:t>
            </a:r>
            <a:r>
              <a:rPr lang="en-US" sz="3200" dirty="0"/>
              <a:t>: CO421234)</a:t>
            </a:r>
          </a:p>
          <a:p>
            <a:endParaRPr lang="en-US" sz="3200" dirty="0"/>
          </a:p>
          <a:p>
            <a:r>
              <a:rPr lang="en-US" sz="3200" dirty="0"/>
              <a:t>Our TA grades all HWs – it MUST be anonymous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TA office hours are: Thursdays 12:30-1:30 in </a:t>
            </a:r>
            <a:r>
              <a:rPr lang="en-US" sz="3200" dirty="0" err="1"/>
              <a:t>Altschul</a:t>
            </a:r>
            <a:r>
              <a:rPr lang="en-US" sz="3200" dirty="0"/>
              <a:t> 1207</a:t>
            </a:r>
          </a:p>
          <a:p>
            <a:endParaRPr lang="en-US" sz="3200" dirty="0"/>
          </a:p>
          <a:p>
            <a:r>
              <a:rPr lang="en-US" sz="3200" b="1" dirty="0"/>
              <a:t>EMAIL ME BY FRIDAY </a:t>
            </a:r>
            <a:r>
              <a:rPr lang="en-US" sz="3200" dirty="0"/>
              <a:t>to confirm</a:t>
            </a:r>
            <a:r>
              <a:rPr lang="en-US" sz="3200"/>
              <a:t>/hold </a:t>
            </a:r>
            <a:r>
              <a:rPr lang="en-US" sz="3200" dirty="0"/>
              <a:t>your spot in the class</a:t>
            </a:r>
          </a:p>
        </p:txBody>
      </p:sp>
    </p:spTree>
    <p:extLst>
      <p:ext uri="{BB962C8B-B14F-4D97-AF65-F5344CB8AC3E}">
        <p14:creationId xmlns:p14="http://schemas.microsoft.com/office/powerpoint/2010/main" val="209852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C2B4-E0FC-AC47-81A5-1665890E8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2D8DD-1B89-F34C-BFB5-0DEE24CF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76413"/>
              </p:ext>
            </p:extLst>
          </p:nvPr>
        </p:nvGraphicFramePr>
        <p:xfrm>
          <a:off x="1015999" y="2114910"/>
          <a:ext cx="10160002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0432">
                  <a:extLst>
                    <a:ext uri="{9D8B030D-6E8A-4147-A177-3AD203B41FA5}">
                      <a16:colId xmlns:a16="http://schemas.microsoft.com/office/drawing/2014/main" val="2673744399"/>
                    </a:ext>
                  </a:extLst>
                </a:gridCol>
                <a:gridCol w="6029570">
                  <a:extLst>
                    <a:ext uri="{9D8B030D-6E8A-4147-A177-3AD203B41FA5}">
                      <a16:colId xmlns:a16="http://schemas.microsoft.com/office/drawing/2014/main" val="280456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Purpose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9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Main window; enters variables; runs program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Editor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Creates and debugs script and function files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7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history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Logs commands entered in the 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8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Workspace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information about the variables that are in use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0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Current folder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Shows the files in the current directory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716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ED5C9D-2E2D-D042-A1C8-FDABA22923E0}"/>
              </a:ext>
            </a:extLst>
          </p:cNvPr>
          <p:cNvSpPr txBox="1"/>
          <p:nvPr/>
        </p:nvSpPr>
        <p:spPr>
          <a:xfrm>
            <a:off x="0" y="6488668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***See MATLAB Handbook</a:t>
            </a:r>
          </a:p>
        </p:txBody>
      </p:sp>
    </p:spTree>
    <p:extLst>
      <p:ext uri="{BB962C8B-B14F-4D97-AF65-F5344CB8AC3E}">
        <p14:creationId xmlns:p14="http://schemas.microsoft.com/office/powerpoint/2010/main" val="281660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64AF7-94F2-4645-A989-493A5DD5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1153B-3DB9-F84E-A514-91E1D73F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12" y="1009141"/>
            <a:ext cx="8130616" cy="5528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DC1D8-9DA6-784C-A6A6-7EB5C281DB84}"/>
              </a:ext>
            </a:extLst>
          </p:cNvPr>
          <p:cNvSpPr txBox="1"/>
          <p:nvPr/>
        </p:nvSpPr>
        <p:spPr>
          <a:xfrm>
            <a:off x="1017056" y="63532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Command 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F5E64E-3744-5747-8F52-C06A8845326A}"/>
              </a:ext>
            </a:extLst>
          </p:cNvPr>
          <p:cNvSpPr/>
          <p:nvPr/>
        </p:nvSpPr>
        <p:spPr>
          <a:xfrm>
            <a:off x="3065929" y="5916706"/>
            <a:ext cx="1483535" cy="645459"/>
          </a:xfrm>
          <a:custGeom>
            <a:avLst/>
            <a:gdLst>
              <a:gd name="connsiteX0" fmla="*/ 0 w 1483535"/>
              <a:gd name="connsiteY0" fmla="*/ 645459 h 645459"/>
              <a:gd name="connsiteX1" fmla="*/ 1304365 w 1483535"/>
              <a:gd name="connsiteY1" fmla="*/ 457200 h 645459"/>
              <a:gd name="connsiteX2" fmla="*/ 1438836 w 1483535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535" h="645459">
                <a:moveTo>
                  <a:pt x="0" y="645459"/>
                </a:moveTo>
                <a:cubicBezTo>
                  <a:pt x="532279" y="605118"/>
                  <a:pt x="1064559" y="564777"/>
                  <a:pt x="1304365" y="457200"/>
                </a:cubicBezTo>
                <a:cubicBezTo>
                  <a:pt x="1544171" y="349623"/>
                  <a:pt x="1491503" y="174811"/>
                  <a:pt x="143883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2C0D5-3CE9-784C-8B55-31D93A16CC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Basic numeric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02261-44DA-5344-8A0F-F36035544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44648"/>
              </p:ext>
            </p:extLst>
          </p:nvPr>
        </p:nvGraphicFramePr>
        <p:xfrm>
          <a:off x="1206521" y="2263607"/>
          <a:ext cx="6370529" cy="286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79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3892735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Exponentiation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66BB1-DF79-A84F-B953-8BE4E65B55F8}"/>
              </a:ext>
            </a:extLst>
          </p:cNvPr>
          <p:cNvSpPr txBox="1"/>
          <p:nvPr/>
        </p:nvSpPr>
        <p:spPr>
          <a:xfrm>
            <a:off x="0" y="6062406"/>
            <a:ext cx="8504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*MATLAB follows order of precedence:</a:t>
            </a:r>
          </a:p>
          <a:p>
            <a:r>
              <a:rPr lang="en-US" sz="2200" dirty="0"/>
              <a:t>Parentheses, exponent, multiplication/division, addition/subtraction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F09DC2-0D9E-4D4E-BDD1-EE260F86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71131"/>
              </p:ext>
            </p:extLst>
          </p:nvPr>
        </p:nvGraphicFramePr>
        <p:xfrm>
          <a:off x="7940868" y="2262632"/>
          <a:ext cx="3171248" cy="229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1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214873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3.14159…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sqrt(-1)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inf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Infinity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NaN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Not a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C1A65-9C24-E449-AF58-83C431AA9B20}"/>
              </a:ext>
            </a:extLst>
          </p:cNvPr>
          <p:cNvSpPr txBox="1"/>
          <p:nvPr/>
        </p:nvSpPr>
        <p:spPr>
          <a:xfrm>
            <a:off x="8127771" y="1785469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Pre-defined values</a:t>
            </a:r>
          </a:p>
        </p:txBody>
      </p:sp>
    </p:spTree>
    <p:extLst>
      <p:ext uri="{BB962C8B-B14F-4D97-AF65-F5344CB8AC3E}">
        <p14:creationId xmlns:p14="http://schemas.microsoft.com/office/powerpoint/2010/main" val="25121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E8954-0AC6-184D-8903-7EEBCD70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2047972"/>
            <a:ext cx="5684520" cy="3790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Adding/subtracting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Dividing/multiplying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Order of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57F1-27AD-E842-B40C-6659BFCD4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Using the MATLAB command line for numeric operations</a:t>
            </a:r>
          </a:p>
        </p:txBody>
      </p:sp>
    </p:spTree>
    <p:extLst>
      <p:ext uri="{BB962C8B-B14F-4D97-AF65-F5344CB8AC3E}">
        <p14:creationId xmlns:p14="http://schemas.microsoft.com/office/powerpoint/2010/main" val="19442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and assignment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3" y="1271104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variable</a:t>
            </a:r>
            <a:r>
              <a:rPr lang="en-US" dirty="0"/>
              <a:t> is used to store a value during a MATLAB session</a:t>
            </a:r>
          </a:p>
          <a:p>
            <a:r>
              <a:rPr lang="en-US" b="1" dirty="0"/>
              <a:t>Assignment statements </a:t>
            </a:r>
            <a:r>
              <a:rPr lang="en-US" dirty="0"/>
              <a:t>are used to create variables. 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D9452-7552-5B4F-AA8C-2213DC5C3895}"/>
              </a:ext>
            </a:extLst>
          </p:cNvPr>
          <p:cNvSpPr txBox="1"/>
          <p:nvPr/>
        </p:nvSpPr>
        <p:spPr>
          <a:xfrm>
            <a:off x="649955" y="2805253"/>
            <a:ext cx="108766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VariableName</a:t>
            </a:r>
            <a:r>
              <a:rPr lang="en-US" sz="2400" dirty="0">
                <a:latin typeface="Courier" pitchFamily="2" charset="0"/>
              </a:rPr>
              <a:t> = a numerical value or computable expression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9FB07-EB9E-3444-AF8C-E2F776AFB06B}"/>
              </a:ext>
            </a:extLst>
          </p:cNvPr>
          <p:cNvGrpSpPr/>
          <p:nvPr/>
        </p:nvGrpSpPr>
        <p:grpSpPr>
          <a:xfrm>
            <a:off x="375657" y="3737921"/>
            <a:ext cx="5511800" cy="2371004"/>
            <a:chOff x="6178576" y="3737921"/>
            <a:chExt cx="5511800" cy="23710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6BA6E-F26F-BF4D-9F51-DC04EFF727B9}"/>
                </a:ext>
              </a:extLst>
            </p:cNvPr>
            <p:cNvSpPr txBox="1"/>
            <p:nvPr/>
          </p:nvSpPr>
          <p:spPr>
            <a:xfrm>
              <a:off x="7003915" y="3737921"/>
              <a:ext cx="43498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Unassigned variables are named ‘</a:t>
              </a:r>
              <a:r>
                <a:rPr lang="en-US" sz="2200" dirty="0" err="1">
                  <a:latin typeface="Courier" pitchFamily="2" charset="0"/>
                </a:rPr>
                <a:t>ans</a:t>
              </a:r>
              <a:r>
                <a:rPr lang="en-US" sz="2200" dirty="0"/>
                <a:t>’ by default</a:t>
              </a:r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B3CC54-500A-A34B-A5FC-91A853E4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60"/>
            <a:stretch/>
          </p:blipFill>
          <p:spPr>
            <a:xfrm>
              <a:off x="6178576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D10B3B-BA8D-544B-9109-083B186FC4FA}"/>
              </a:ext>
            </a:extLst>
          </p:cNvPr>
          <p:cNvGrpSpPr/>
          <p:nvPr/>
        </p:nvGrpSpPr>
        <p:grpSpPr>
          <a:xfrm>
            <a:off x="6324325" y="3740409"/>
            <a:ext cx="5511800" cy="2368516"/>
            <a:chOff x="486229" y="3740409"/>
            <a:chExt cx="5511800" cy="23685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F4B5E-3723-134F-B132-B8D6EFB4BF84}"/>
                </a:ext>
              </a:extLst>
            </p:cNvPr>
            <p:cNvSpPr txBox="1"/>
            <p:nvPr/>
          </p:nvSpPr>
          <p:spPr>
            <a:xfrm>
              <a:off x="1510013" y="3740409"/>
              <a:ext cx="3276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Assigned variable name:</a:t>
              </a:r>
            </a:p>
          </p:txBody>
        </p:sp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2F3102-E26F-9743-8106-4CE8707CB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97"/>
            <a:stretch/>
          </p:blipFill>
          <p:spPr>
            <a:xfrm>
              <a:off x="486229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08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616-1456-3E4D-B13D-6878220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5860-9B5B-B540-950B-95C99557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9" y="1146511"/>
            <a:ext cx="11524621" cy="57114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The variable name being assigned is always on the left of an equal 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INVALID: </a:t>
            </a:r>
            <a:r>
              <a:rPr lang="en-US" dirty="0">
                <a:latin typeface="Courier" pitchFamily="2" charset="0"/>
              </a:rPr>
              <a:t>6 = </a:t>
            </a:r>
            <a:r>
              <a:rPr lang="en-US" dirty="0" err="1">
                <a:latin typeface="Courier" pitchFamily="2" charset="0"/>
              </a:rPr>
              <a:t>MyNumber</a:t>
            </a:r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MATLAB is case-sensitive (and space in-sensitive)</a:t>
            </a:r>
          </a:p>
          <a:p>
            <a:pPr lvl="1"/>
            <a:r>
              <a:rPr lang="en-US" dirty="0" err="1">
                <a:latin typeface="Courier" pitchFamily="2" charset="0"/>
              </a:rPr>
              <a:t>MyNumber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=/= </a:t>
            </a:r>
            <a:r>
              <a:rPr lang="en-US" dirty="0">
                <a:latin typeface="Courier" pitchFamily="2" charset="0"/>
              </a:rPr>
              <a:t>MYNUMBER 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name must begin with a </a:t>
            </a:r>
            <a:r>
              <a:rPr lang="en-US" b="1" dirty="0"/>
              <a:t>letter</a:t>
            </a:r>
            <a:r>
              <a:rPr lang="en-US" dirty="0"/>
              <a:t>. After that, the name can contain letters, digits, and the underscore character (e.g., value_1), but it </a:t>
            </a:r>
            <a:r>
              <a:rPr lang="en-US" b="1" dirty="0"/>
              <a:t>cannot have a space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Variable names should be mnemonic – describe the thing that you’re storing!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use MATLAB functions as variable names, since this will overwrite it</a:t>
            </a:r>
          </a:p>
          <a:p>
            <a:pPr lvl="1"/>
            <a:r>
              <a:rPr lang="en-US" dirty="0">
                <a:latin typeface="Courier" pitchFamily="2" charset="0"/>
              </a:rPr>
              <a:t>size, length, pi, etc..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Reassigning variable names overwrites the previous value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6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94E4-AB9B-0A4F-8E07-4F8FADE47A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Supported variable classes in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C8768C-9033-4A47-8A97-42EE5785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8159"/>
              </p:ext>
            </p:extLst>
          </p:nvPr>
        </p:nvGraphicFramePr>
        <p:xfrm>
          <a:off x="329132" y="2376657"/>
          <a:ext cx="1153373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893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861842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Character array (defined by apostrophes, ‘ ’)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String array (defined by quotations, “ ”)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94731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Table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Double-precision floating point (Regular #, 64 bits, 2^64 numbers)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Boolean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true</a:t>
                      </a:r>
                      <a:r>
                        <a:rPr lang="en-US" sz="1800" b="0" i="0" dirty="0"/>
                        <a:t> or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244151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uint8, uint16, uint32, uint64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Unsigned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cell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Holds other datatypes of various sizes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06634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struct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9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046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9409</TotalTime>
  <Words>1230</Words>
  <Application>Microsoft Macintosh PowerPoint</Application>
  <PresentationFormat>Widescreen</PresentationFormat>
  <Paragraphs>273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</vt:lpstr>
      <vt:lpstr>master_teaching</vt:lpstr>
      <vt:lpstr>MATLAB for Scientists Lecture 1</vt:lpstr>
      <vt:lpstr>PowerPoint Presentation</vt:lpstr>
      <vt:lpstr>PowerPoint Presentation</vt:lpstr>
      <vt:lpstr>The MATLAB environment</vt:lpstr>
      <vt:lpstr>PowerPoint Presentation</vt:lpstr>
      <vt:lpstr>PowerPoint Presentation</vt:lpstr>
      <vt:lpstr>Variables and assignment statements</vt:lpstr>
      <vt:lpstr>Rules for naming variables</vt:lpstr>
      <vt:lpstr>PowerPoint Presentation</vt:lpstr>
      <vt:lpstr>Variables and assignment statements for numerics and text</vt:lpstr>
      <vt:lpstr>Working with variables</vt:lpstr>
      <vt:lpstr>Displaying variables</vt:lpstr>
      <vt:lpstr>PowerPoint Presentation</vt:lpstr>
      <vt:lpstr>PowerPoint Presentation</vt:lpstr>
      <vt:lpstr>Built-in functions</vt:lpstr>
      <vt:lpstr>PowerPoint Presentation</vt:lpstr>
      <vt:lpstr>PowerPoint Presentation</vt:lpstr>
      <vt:lpstr>MATLAB doc and help are your biggest resources</vt:lpstr>
      <vt:lpstr>PowerPoint Presentation</vt:lpstr>
      <vt:lpstr>PowerPoint Presentation</vt:lpstr>
      <vt:lpstr>Script writing</vt:lpstr>
      <vt:lpstr>How to run a script</vt:lpstr>
      <vt:lpstr>A note on hard coding</vt:lpstr>
      <vt:lpstr>Calling scripts from other scripts</vt:lpstr>
      <vt:lpstr>PowerPoint Presentation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282</cp:revision>
  <cp:lastPrinted>2022-09-06T12:14:40Z</cp:lastPrinted>
  <dcterms:created xsi:type="dcterms:W3CDTF">2019-04-27T16:08:51Z</dcterms:created>
  <dcterms:modified xsi:type="dcterms:W3CDTF">2022-09-06T16:18:02Z</dcterms:modified>
</cp:coreProperties>
</file>